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32" r:id="rId4"/>
  </p:sldMasterIdLst>
  <p:notesMasterIdLst>
    <p:notesMasterId r:id="rId6"/>
  </p:notesMasterIdLst>
  <p:handoutMasterIdLst>
    <p:handoutMasterId r:id="rId7"/>
  </p:handoutMasterIdLst>
  <p:sldIdLst>
    <p:sldId id="259" r:id="rId5"/>
  </p:sldIdLst>
  <p:sldSz cx="12192000" cy="6858000"/>
  <p:notesSz cx="6797675" cy="9928225"/>
  <p:defaultTextStyle>
    <a:defPPr rtl="0"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ore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9999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8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40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18AE8FE5-9DC2-4DB5-9020-03925208C0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C9E2AB1-DC73-4EAE-9A68-FF4FE5BA30E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BAFCE2F-46D0-4229-B400-1C1AA9163807}" type="datetime1">
              <a:rPr lang="it-IT" smtClean="0"/>
              <a:t>07/10/2025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D12E952-CA93-4853-92C0-F1F5E444E8E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D7B6CD3-3C7A-4CEC-B6B2-B69E4180C8F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5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DED1B84-63D4-4527-B727-673DAF5348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13817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0D8D3-BA9B-4D43-85B1-141C34B9B58F}" type="datetime1">
              <a:rPr lang="it-IT" smtClean="0"/>
              <a:pPr/>
              <a:t>07/10/2025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2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5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3F257D5-55BF-4140-94FD-59F0D38B24D1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671239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rtlCol="0"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 rtlCol="0"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0B50A668-F94C-4D4C-9C23-E4E56FDAA6A6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  <p:cxnSp>
        <p:nvCxnSpPr>
          <p:cNvPr id="8" name="Connettore diritto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67896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1D83388-4B92-4375-B84A-C18B32FC63B1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782430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 rtlCol="0"/>
          <a:lstStyle/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>
          <a:xfrm>
            <a:off x="1143000" y="762000"/>
            <a:ext cx="7429500" cy="5410200"/>
          </a:xfrm>
        </p:spPr>
        <p:txBody>
          <a:bodyPr vert="eaVert" rtlCol="0"/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AC3A8A5-6250-40F7-841B-12F193E3A514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2177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EAAA5CC-EBBC-4961-8E41-E3C49EACD7CA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840605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rtlCol="0"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1709928" y="4154520"/>
            <a:ext cx="8769096" cy="1363806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FFC0A2-6DA6-4790-B1A2-9C623673B482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  <p:cxnSp>
        <p:nvCxnSpPr>
          <p:cNvPr id="7" name="Connettore diritto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19391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 hasCustomPrompt="1"/>
          </p:nvPr>
        </p:nvSpPr>
        <p:spPr>
          <a:xfrm>
            <a:off x="1143000" y="2057399"/>
            <a:ext cx="4754880" cy="402336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6267612" y="2057400"/>
            <a:ext cx="4754880" cy="402336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D551A66-2A54-4E58-9D58-EF3709022D43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534192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1143000" y="2001511"/>
            <a:ext cx="4754880" cy="77724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1143000" y="2721483"/>
            <a:ext cx="4754880" cy="338328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 hasCustomPrompt="1"/>
          </p:nvPr>
        </p:nvSpPr>
        <p:spPr>
          <a:xfrm>
            <a:off x="6269173" y="1999032"/>
            <a:ext cx="4754880" cy="77724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 hasCustomPrompt="1"/>
          </p:nvPr>
        </p:nvSpPr>
        <p:spPr>
          <a:xfrm>
            <a:off x="6269173" y="2719322"/>
            <a:ext cx="4754880" cy="338328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21C3BF-E0F7-4BCF-B8E0-C349F503204F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634089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745DB9D-6FEC-4097-8DD7-A8D2BB30F00A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624570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19C571A-DCC4-40C5-8E3D-C8FC9E3AE62F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8925570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rtlCol="0"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5852159" y="1097280"/>
            <a:ext cx="5212080" cy="466344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1143000" y="2834640"/>
            <a:ext cx="3931920" cy="301752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605F56-4120-49A7-9130-2A5ACCB33918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642536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rtlCol="0"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rtlCol="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1143000" y="2834640"/>
            <a:ext cx="3931920" cy="288036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CD9F44C-EB46-4603-A694-90E2937793E9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444285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fld id="{947AA14B-A70F-44EC-8F1B-C359DDDC74EC}" type="datetime1">
              <a:rPr lang="it-IT" noProof="0" smtClean="0"/>
              <a:t>07/10/2025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19272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33" r:id="rId1"/>
    <p:sldLayoutId id="2147484734" r:id="rId2"/>
    <p:sldLayoutId id="2147484735" r:id="rId3"/>
    <p:sldLayoutId id="2147484736" r:id="rId4"/>
    <p:sldLayoutId id="2147484737" r:id="rId5"/>
    <p:sldLayoutId id="2147484738" r:id="rId6"/>
    <p:sldLayoutId id="2147484739" r:id="rId7"/>
    <p:sldLayoutId id="2147484740" r:id="rId8"/>
    <p:sldLayoutId id="2147484741" r:id="rId9"/>
    <p:sldLayoutId id="2147484742" r:id="rId10"/>
    <p:sldLayoutId id="214748474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e 4"/>
          <p:cNvSpPr>
            <a:spLocks noChangeArrowheads="1"/>
          </p:cNvSpPr>
          <p:nvPr/>
        </p:nvSpPr>
        <p:spPr bwMode="auto">
          <a:xfrm>
            <a:off x="4175226" y="250982"/>
            <a:ext cx="2540000" cy="812800"/>
          </a:xfrm>
          <a:prstGeom prst="ellipse">
            <a:avLst/>
          </a:prstGeom>
          <a:solidFill>
            <a:srgbClr val="DF5327"/>
          </a:solidFill>
          <a:ln w="12700">
            <a:solidFill>
              <a:srgbClr val="20445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ASSEMBLEA DEI SOCI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 30/09/2025</a:t>
            </a:r>
            <a:r>
              <a:rPr kumimoji="0" lang="it-IT" altLang="it-IT" sz="10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nr. 100 soci/e</a:t>
            </a:r>
            <a:endParaRPr kumimoji="0" lang="it-IT" altLang="it-IT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ttangolo arrotondato 5"/>
          <p:cNvSpPr>
            <a:spLocks noChangeArrowheads="1"/>
          </p:cNvSpPr>
          <p:nvPr/>
        </p:nvSpPr>
        <p:spPr bwMode="auto">
          <a:xfrm>
            <a:off x="4103431" y="1385167"/>
            <a:ext cx="2611795" cy="1321135"/>
          </a:xfrm>
          <a:prstGeom prst="roundRect">
            <a:avLst>
              <a:gd name="adj" fmla="val 16667"/>
            </a:avLst>
          </a:prstGeom>
          <a:solidFill>
            <a:srgbClr val="7B881D"/>
          </a:solidFill>
          <a:ln w="12700">
            <a:solidFill>
              <a:srgbClr val="20445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CONSIGLIO DI AMMINISTRAZIONE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Presidente Mara Parisi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Vice</a:t>
            </a:r>
            <a:r>
              <a:rPr kumimoji="0" lang="it-IT" altLang="it-IT" sz="10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presidente Franca Desilvestro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1000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Cons. Alessandra Liviero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Cons. Dora </a:t>
            </a:r>
            <a:r>
              <a:rPr lang="it-IT" altLang="it-IT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Graciela</a:t>
            </a:r>
            <a:r>
              <a:rPr lang="it-IT" altLang="it-IT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Fernandez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</a:t>
            </a: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Concetta Tina Guida</a:t>
            </a:r>
            <a:endParaRPr kumimoji="0" lang="it-IT" altLang="it-IT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Elaborazione alternativa 6"/>
          <p:cNvSpPr>
            <a:spLocks noChangeArrowheads="1"/>
          </p:cNvSpPr>
          <p:nvPr/>
        </p:nvSpPr>
        <p:spPr bwMode="auto">
          <a:xfrm>
            <a:off x="4591285" y="2840760"/>
            <a:ext cx="1746250" cy="485069"/>
          </a:xfrm>
          <a:prstGeom prst="flowChartAlternateProcess">
            <a:avLst/>
          </a:prstGeom>
          <a:gradFill rotWithShape="1">
            <a:gsLst>
              <a:gs pos="0">
                <a:srgbClr val="E2EBA0"/>
              </a:gs>
              <a:gs pos="10001">
                <a:srgbClr val="E2EBA0"/>
              </a:gs>
              <a:gs pos="45000">
                <a:srgbClr val="FF9904"/>
              </a:gs>
              <a:gs pos="100000">
                <a:srgbClr val="89B9D4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20445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12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STAFF DIREZIONI</a:t>
            </a:r>
          </a:p>
        </p:txBody>
      </p:sp>
      <p:sp>
        <p:nvSpPr>
          <p:cNvPr id="6" name="Rettangolo con angoli ritagliati in diagonale 10"/>
          <p:cNvSpPr>
            <a:spLocks/>
          </p:cNvSpPr>
          <p:nvPr/>
        </p:nvSpPr>
        <p:spPr bwMode="auto">
          <a:xfrm>
            <a:off x="7383624" y="1532968"/>
            <a:ext cx="2038281" cy="863544"/>
          </a:xfrm>
          <a:custGeom>
            <a:avLst/>
            <a:gdLst>
              <a:gd name="T0" fmla="*/ 0 w 1517650"/>
              <a:gd name="T1" fmla="*/ 0 h 641350"/>
              <a:gd name="T2" fmla="*/ 1410756 w 1517650"/>
              <a:gd name="T3" fmla="*/ 0 h 641350"/>
              <a:gd name="T4" fmla="*/ 1517650 w 1517650"/>
              <a:gd name="T5" fmla="*/ 106894 h 641350"/>
              <a:gd name="T6" fmla="*/ 1517650 w 1517650"/>
              <a:gd name="T7" fmla="*/ 641350 h 641350"/>
              <a:gd name="T8" fmla="*/ 1517650 w 1517650"/>
              <a:gd name="T9" fmla="*/ 641350 h 641350"/>
              <a:gd name="T10" fmla="*/ 106894 w 1517650"/>
              <a:gd name="T11" fmla="*/ 641350 h 641350"/>
              <a:gd name="T12" fmla="*/ 0 w 1517650"/>
              <a:gd name="T13" fmla="*/ 534456 h 641350"/>
              <a:gd name="T14" fmla="*/ 0 w 1517650"/>
              <a:gd name="T15" fmla="*/ 0 h 64135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517650"/>
              <a:gd name="T25" fmla="*/ 0 h 641350"/>
              <a:gd name="T26" fmla="*/ 1517650 w 1517650"/>
              <a:gd name="T27" fmla="*/ 641350 h 64135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517650" h="641350">
                <a:moveTo>
                  <a:pt x="0" y="0"/>
                </a:moveTo>
                <a:lnTo>
                  <a:pt x="1410756" y="0"/>
                </a:lnTo>
                <a:lnTo>
                  <a:pt x="1517650" y="106894"/>
                </a:lnTo>
                <a:lnTo>
                  <a:pt x="1517650" y="641350"/>
                </a:lnTo>
                <a:lnTo>
                  <a:pt x="106894" y="641350"/>
                </a:lnTo>
                <a:lnTo>
                  <a:pt x="0" y="534456"/>
                </a:lnTo>
                <a:lnTo>
                  <a:pt x="0" y="0"/>
                </a:lnTo>
                <a:close/>
              </a:path>
            </a:pathLst>
          </a:custGeom>
          <a:solidFill>
            <a:srgbClr val="6E6E6E"/>
          </a:solidFill>
          <a:ln w="12700">
            <a:solidFill>
              <a:srgbClr val="20445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COLLEGIO SINDACALE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1000" dirty="0">
                <a:latin typeface="Arial" panose="020B0604020202020204" pitchFamily="34" charset="0"/>
                <a:cs typeface="Arial" panose="020B0604020202020204" pitchFamily="34" charset="0"/>
              </a:rPr>
              <a:t>Dott. Sergio Toscana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Dott</a:t>
            </a:r>
            <a:r>
              <a:rPr lang="it-IT" altLang="it-IT" sz="1000" dirty="0">
                <a:latin typeface="Arial" panose="020B0604020202020204" pitchFamily="34" charset="0"/>
                <a:cs typeface="Arial" panose="020B0604020202020204" pitchFamily="34" charset="0"/>
              </a:rPr>
              <a:t>. Stefano Curzio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Dott.ssa Stefania</a:t>
            </a:r>
            <a:r>
              <a:rPr kumimoji="0" lang="it-IT" altLang="it-IT" sz="1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Donini</a:t>
            </a:r>
            <a:endParaRPr kumimoji="0" lang="it-IT" altLang="it-IT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Elaborazione alternativa 11"/>
          <p:cNvSpPr>
            <a:spLocks noChangeArrowheads="1"/>
          </p:cNvSpPr>
          <p:nvPr/>
        </p:nvSpPr>
        <p:spPr bwMode="auto">
          <a:xfrm>
            <a:off x="1351490" y="1329989"/>
            <a:ext cx="2093378" cy="1376313"/>
          </a:xfrm>
          <a:prstGeom prst="flowChartAlternateProcess">
            <a:avLst/>
          </a:prstGeom>
          <a:solidFill>
            <a:srgbClr val="B86C00"/>
          </a:solidFill>
          <a:ln w="12700">
            <a:solidFill>
              <a:srgbClr val="20445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it-IT" altLang="it-IT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altLang="it-IT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it-IT" altLang="it-IT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SPP (Servizio Protezione Prevenzione)</a:t>
            </a:r>
            <a:r>
              <a:rPr lang="it-IT" altLang="it-IT" sz="1000" dirty="0">
                <a:latin typeface="Arial" panose="020B0604020202020204" pitchFamily="34" charset="0"/>
                <a:cs typeface="Arial" panose="020B0604020202020204" pitchFamily="34" charset="0"/>
              </a:rPr>
              <a:t> Legale rappresentante</a:t>
            </a:r>
            <a:r>
              <a:rPr lang="it-IT" altLang="it-IT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it-IT" altLang="it-IT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1000" dirty="0" err="1">
                <a:latin typeface="Arial" panose="020B0604020202020204" pitchFamily="34" charset="0"/>
                <a:cs typeface="Arial" panose="020B0604020202020204" pitchFamily="34" charset="0"/>
              </a:rPr>
              <a:t>Rspp</a:t>
            </a:r>
            <a:r>
              <a:rPr lang="it-IT" altLang="it-IT" sz="1000" dirty="0">
                <a:latin typeface="Arial" panose="020B0604020202020204" pitchFamily="34" charset="0"/>
                <a:cs typeface="Arial" panose="020B0604020202020204" pitchFamily="34" charset="0"/>
              </a:rPr>
              <a:t> Paolo Angelini  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1000" dirty="0">
                <a:latin typeface="Arial" panose="020B0604020202020204" pitchFamily="34" charset="0"/>
                <a:cs typeface="Arial" panose="020B0604020202020204" pitchFamily="34" charset="0"/>
              </a:rPr>
              <a:t>Medico competente Alessandro Benedetti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1000" dirty="0" err="1">
                <a:latin typeface="Arial" panose="020B0604020202020204" pitchFamily="34" charset="0"/>
                <a:cs typeface="Arial" panose="020B0604020202020204" pitchFamily="34" charset="0"/>
              </a:rPr>
              <a:t>Aspp</a:t>
            </a:r>
            <a:r>
              <a:rPr lang="it-IT" altLang="it-IT" sz="1000" dirty="0">
                <a:latin typeface="Arial" panose="020B0604020202020204" pitchFamily="34" charset="0"/>
                <a:cs typeface="Arial" panose="020B0604020202020204" pitchFamily="34" charset="0"/>
              </a:rPr>
              <a:t> Elena Dorigoni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1000" dirty="0" err="1">
                <a:latin typeface="Arial" panose="020B0604020202020204" pitchFamily="34" charset="0"/>
                <a:cs typeface="Arial" panose="020B0604020202020204" pitchFamily="34" charset="0"/>
              </a:rPr>
              <a:t>Rls</a:t>
            </a:r>
            <a:r>
              <a:rPr lang="it-IT" altLang="it-IT" sz="1000" dirty="0">
                <a:latin typeface="Arial" panose="020B0604020202020204" pitchFamily="34" charset="0"/>
                <a:cs typeface="Arial" panose="020B0604020202020204" pitchFamily="34" charset="0"/>
              </a:rPr>
              <a:t> Susanna Rossi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t-IT" altLang="it-IT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Freccia in su 7"/>
          <p:cNvSpPr/>
          <p:nvPr/>
        </p:nvSpPr>
        <p:spPr>
          <a:xfrm>
            <a:off x="5363476" y="2626564"/>
            <a:ext cx="171450" cy="285750"/>
          </a:xfrm>
          <a:prstGeom prst="upArrow">
            <a:avLst/>
          </a:prstGeom>
          <a:gradFill rotWithShape="1">
            <a:gsLst>
              <a:gs pos="0">
                <a:srgbClr val="E2EBA0"/>
              </a:gs>
              <a:gs pos="10001">
                <a:srgbClr val="E2EBA0"/>
              </a:gs>
              <a:gs pos="45000">
                <a:srgbClr val="FF9904"/>
              </a:gs>
              <a:gs pos="100000">
                <a:srgbClr val="89B9D4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20445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200" b="1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Freccia bidirezionale verticale 8"/>
          <p:cNvSpPr/>
          <p:nvPr/>
        </p:nvSpPr>
        <p:spPr>
          <a:xfrm>
            <a:off x="5343831" y="1086327"/>
            <a:ext cx="202790" cy="312197"/>
          </a:xfrm>
          <a:prstGeom prst="up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it-IT"/>
          </a:p>
        </p:txBody>
      </p:sp>
      <p:sp>
        <p:nvSpPr>
          <p:cNvPr id="10" name="Freccia bidirezionale orizzontale 9"/>
          <p:cNvSpPr/>
          <p:nvPr/>
        </p:nvSpPr>
        <p:spPr>
          <a:xfrm>
            <a:off x="3515654" y="1902389"/>
            <a:ext cx="516991" cy="142478"/>
          </a:xfrm>
          <a:prstGeom prst="leftRight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it-IT"/>
          </a:p>
        </p:txBody>
      </p:sp>
      <p:sp>
        <p:nvSpPr>
          <p:cNvPr id="11" name="Freccia angolare bidirezionale 10"/>
          <p:cNvSpPr/>
          <p:nvPr/>
        </p:nvSpPr>
        <p:spPr>
          <a:xfrm>
            <a:off x="6498811" y="2814991"/>
            <a:ext cx="1473200" cy="279400"/>
          </a:xfrm>
          <a:prstGeom prst="leftUp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it-IT"/>
          </a:p>
        </p:txBody>
      </p:sp>
      <p:sp>
        <p:nvSpPr>
          <p:cNvPr id="13" name="Ovale 20"/>
          <p:cNvSpPr>
            <a:spLocks noChangeArrowheads="1"/>
          </p:cNvSpPr>
          <p:nvPr/>
        </p:nvSpPr>
        <p:spPr bwMode="auto">
          <a:xfrm>
            <a:off x="273377" y="3264064"/>
            <a:ext cx="4559442" cy="3328800"/>
          </a:xfrm>
          <a:prstGeom prst="ellipse">
            <a:avLst/>
          </a:prstGeom>
          <a:solidFill>
            <a:srgbClr val="FFBE60"/>
          </a:solidFill>
          <a:ln w="12700">
            <a:solidFill>
              <a:srgbClr val="20445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kumimoji="0" lang="it-IT" altLang="it-IT" sz="1200" b="1" i="1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AREA PRODUZIONE SERVIZI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Direzione dei Servizi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it-IT" altLang="it-IT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it-IT" altLang="it-IT" sz="1000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Alessandra Liviero</a:t>
            </a:r>
            <a:endParaRPr kumimoji="0" lang="it-IT" altLang="it-IT" sz="100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054350" algn="l"/>
              </a:tabLst>
            </a:pPr>
            <a:r>
              <a:rPr kumimoji="0" lang="it-IT" altLang="it-IT" sz="1000" b="1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Coordinamento Gestionale e Pedagogico</a:t>
            </a: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171450" indent="-1714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3054350" algn="l"/>
              </a:tabLst>
            </a:pPr>
            <a:r>
              <a:rPr lang="it-IT" altLang="it-IT" sz="1000" i="1" u="sng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Trento-Valsugana-Rotaliana</a:t>
            </a:r>
            <a:r>
              <a:rPr lang="it-IT" altLang="it-IT" sz="1000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altLang="it-IT" sz="1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Rosangela Schiappacasse e Claudia Russo</a:t>
            </a: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3054350" algn="l"/>
              </a:tabLst>
            </a:pPr>
            <a:r>
              <a:rPr lang="it-IT" altLang="it-IT" sz="1000" i="1" u="sng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Alto Garda-Sarca-</a:t>
            </a:r>
            <a:r>
              <a:rPr lang="it-IT" altLang="it-IT" sz="1000" i="1" u="sng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Vallelaghi</a:t>
            </a:r>
            <a:r>
              <a:rPr lang="it-IT" altLang="it-IT" sz="1000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Mara Parisi e Claudia Russo</a:t>
            </a:r>
          </a:p>
          <a:p>
            <a:pPr marL="171450" lvl="0" indent="-1714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3054350" algn="l"/>
              </a:tabLst>
            </a:pPr>
            <a:r>
              <a:rPr lang="it-IT" altLang="it-IT" sz="1000" i="1" u="sng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</a:t>
            </a:r>
            <a:r>
              <a:rPr kumimoji="0" lang="it-IT" altLang="it-IT" sz="1000" b="0" i="1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</a:t>
            </a:r>
            <a:r>
              <a:rPr lang="it-IT" altLang="it-IT" sz="1000" i="1" u="sng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r>
              <a:rPr kumimoji="0" lang="it-IT" altLang="it-IT" sz="1000" b="0" i="1" u="sng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Sole-Paganella</a:t>
            </a:r>
            <a:r>
              <a:rPr kumimoji="0" lang="it-IT" altLang="it-IT" sz="1000" b="0" i="1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it-IT" altLang="it-IT" sz="10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</a:t>
            </a:r>
            <a:r>
              <a:rPr lang="it-IT" altLang="it-IT" sz="1000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Lorena Pedrazzoli e Franca Desilvestro</a:t>
            </a:r>
          </a:p>
          <a:p>
            <a:pPr marL="171450" indent="-1714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3054350" algn="l"/>
              </a:tabLst>
            </a:pPr>
            <a:r>
              <a:rPr lang="it-IT" altLang="it-IT" sz="1000" i="1" u="sng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Primiero</a:t>
            </a:r>
            <a:r>
              <a:rPr lang="it-IT" altLang="it-IT" sz="1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Francesca Poli e Franca Desilvestro</a:t>
            </a:r>
          </a:p>
          <a:p>
            <a:pPr marL="171450" marR="0" lvl="0" indent="-1714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3054350" algn="l"/>
              </a:tabLst>
            </a:pPr>
            <a:r>
              <a:rPr lang="it-IT" altLang="it-IT" sz="1000" i="1" u="sng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</a:t>
            </a:r>
            <a:r>
              <a:rPr kumimoji="0" lang="it-IT" altLang="it-IT" sz="1000" b="0" i="1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allagarina</a:t>
            </a:r>
            <a:r>
              <a:rPr kumimoji="0" lang="it-IT" altLang="it-IT" sz="10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Francesca Poli e Elena Calza</a:t>
            </a:r>
          </a:p>
          <a:p>
            <a:pPr marL="171450" indent="-1714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3054350" algn="l"/>
              </a:tabLst>
            </a:pPr>
            <a:r>
              <a:rPr lang="it-IT" altLang="it-IT" sz="1000" i="1" u="sng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Fiemme e Fassa </a:t>
            </a:r>
            <a:r>
              <a:rPr lang="it-IT" altLang="it-IT" sz="1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Francesca Azzali e Loredana Lazzeri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3054350" algn="l"/>
              </a:tabLst>
            </a:pPr>
            <a:r>
              <a:rPr lang="it-IT" altLang="it-IT" sz="1000" b="1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Assistente alla Produzione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3054350" algn="l"/>
              </a:tabLst>
            </a:pPr>
            <a:r>
              <a:rPr lang="it-IT" altLang="it-IT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Elisa Baldessari</a:t>
            </a:r>
            <a:endParaRPr kumimoji="0" lang="it-IT" altLang="it-IT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054350" algn="l"/>
              </a:tabLst>
            </a:pPr>
            <a:r>
              <a:rPr kumimoji="0" lang="it-IT" altLang="it-IT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kumimoji="0" lang="it-IT" altLang="it-IT" sz="10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82</a:t>
            </a:r>
            <a:r>
              <a:rPr kumimoji="0" lang="it-IT" altLang="it-IT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it-IT" altLang="it-IT" sz="1000" b="1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Tagesmutter</a:t>
            </a: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 2 </a:t>
            </a:r>
            <a:r>
              <a:rPr kumimoji="0" lang="it-IT" altLang="it-IT" sz="1000" b="1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Educatrici</a:t>
            </a:r>
            <a:endParaRPr kumimoji="0" lang="it-IT" altLang="it-IT" sz="10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Ovale 21"/>
          <p:cNvSpPr>
            <a:spLocks noChangeArrowheads="1"/>
          </p:cNvSpPr>
          <p:nvPr/>
        </p:nvSpPr>
        <p:spPr bwMode="auto">
          <a:xfrm>
            <a:off x="6153228" y="3264064"/>
            <a:ext cx="4437888" cy="3240431"/>
          </a:xfrm>
          <a:prstGeom prst="ellipse">
            <a:avLst/>
          </a:prstGeom>
          <a:solidFill>
            <a:srgbClr val="89B9D4"/>
          </a:solidFill>
          <a:ln w="12700">
            <a:solidFill>
              <a:srgbClr val="20445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0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t-IT" altLang="it-IT" sz="1200" b="1" i="1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AREA AMMNISTRAZIONE E AFFARI LEGALI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Direzione Amministrativa e affari legali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it-IT" altLang="it-IT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it-IT" altLang="it-IT" sz="1000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Concetta Tina Guida</a:t>
            </a:r>
            <a:endParaRPr kumimoji="0" lang="it-IT" altLang="it-IT" sz="100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kumimoji="0" lang="it-IT" altLang="it-IT" sz="1000" b="1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Ufficio Ragioneria e </a:t>
            </a:r>
            <a:r>
              <a:rPr lang="it-IT" altLang="it-IT" sz="1000" b="1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tecnico</a:t>
            </a:r>
            <a:endParaRPr kumimoji="0" lang="it-IT" altLang="it-IT" sz="1000" b="1" i="1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it-IT" altLang="it-IT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Nadia De Paolis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Ovale 23"/>
          <p:cNvSpPr>
            <a:spLocks noChangeArrowheads="1"/>
          </p:cNvSpPr>
          <p:nvPr/>
        </p:nvSpPr>
        <p:spPr bwMode="auto">
          <a:xfrm>
            <a:off x="4086020" y="4572231"/>
            <a:ext cx="2871544" cy="2033462"/>
          </a:xfrm>
          <a:prstGeom prst="ellipse">
            <a:avLst/>
          </a:prstGeom>
          <a:gradFill rotWithShape="1">
            <a:gsLst>
              <a:gs pos="0">
                <a:srgbClr val="FFBF61"/>
              </a:gs>
              <a:gs pos="100000">
                <a:srgbClr val="8ABAD4"/>
              </a:gs>
              <a:gs pos="100000">
                <a:srgbClr val="8ABAD4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20445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1" i="1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AREA RISORSE UMANE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kumimoji="0" lang="it-IT" altLang="it-IT" sz="1000" b="1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Responsabile Risorse Umane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it-IT" altLang="it-IT" sz="1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Alessandro Forlese</a:t>
            </a: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kumimoji="0" lang="it-IT" altLang="it-IT" sz="1000" b="1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Ufficio del personale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it-IT" altLang="it-IT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Susanna Rossi</a:t>
            </a:r>
            <a:endParaRPr kumimoji="0" lang="it-IT" altLang="it-IT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kumimoji="0" lang="it-IT" altLang="it-IT" sz="1000" b="1" i="1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Aspp</a:t>
            </a:r>
            <a:endParaRPr kumimoji="0" lang="it-IT" altLang="it-IT" sz="1000" b="1" i="1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it-IT" altLang="it-IT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Elena Dorigoni</a:t>
            </a:r>
            <a:endParaRPr kumimoji="0" lang="it-IT" altLang="it-IT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Preparazione 25"/>
          <p:cNvSpPr>
            <a:spLocks noChangeArrowheads="1"/>
          </p:cNvSpPr>
          <p:nvPr/>
        </p:nvSpPr>
        <p:spPr bwMode="auto">
          <a:xfrm>
            <a:off x="4215553" y="3442708"/>
            <a:ext cx="2554941" cy="1129523"/>
          </a:xfrm>
          <a:prstGeom prst="flowChartPreparation">
            <a:avLst/>
          </a:prstGeom>
          <a:gradFill rotWithShape="1">
            <a:gsLst>
              <a:gs pos="0">
                <a:srgbClr val="FFBF61"/>
              </a:gs>
              <a:gs pos="100000">
                <a:srgbClr val="8ABAD4"/>
              </a:gs>
              <a:gs pos="100000">
                <a:srgbClr val="8ABAD4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20445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10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Ufficio segreteria 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1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Graziella Casotti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10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Ufficio Social e Bandi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1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Martina Boller</a:t>
            </a:r>
          </a:p>
        </p:txBody>
      </p:sp>
      <p:sp>
        <p:nvSpPr>
          <p:cNvPr id="18" name="Freccia bidirezionale orizzontale 17"/>
          <p:cNvSpPr/>
          <p:nvPr/>
        </p:nvSpPr>
        <p:spPr>
          <a:xfrm rot="10800000">
            <a:off x="6786012" y="1914713"/>
            <a:ext cx="530894" cy="117829"/>
          </a:xfrm>
          <a:prstGeom prst="leftRight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it-IT"/>
          </a:p>
        </p:txBody>
      </p:sp>
      <p:sp>
        <p:nvSpPr>
          <p:cNvPr id="19" name="Freccia in su 18"/>
          <p:cNvSpPr/>
          <p:nvPr/>
        </p:nvSpPr>
        <p:spPr>
          <a:xfrm rot="2685067">
            <a:off x="4045317" y="2959293"/>
            <a:ext cx="351022" cy="886549"/>
          </a:xfrm>
          <a:prstGeom prst="up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it-IT"/>
          </a:p>
        </p:txBody>
      </p:sp>
      <p:sp>
        <p:nvSpPr>
          <p:cNvPr id="20" name="Freccia in su 19"/>
          <p:cNvSpPr/>
          <p:nvPr/>
        </p:nvSpPr>
        <p:spPr>
          <a:xfrm rot="18432103">
            <a:off x="6576169" y="2959740"/>
            <a:ext cx="373795" cy="949803"/>
          </a:xfrm>
          <a:prstGeom prst="upArrow">
            <a:avLst/>
          </a:prstGeom>
          <a:solidFill>
            <a:srgbClr val="89B9D4"/>
          </a:solidFill>
          <a:ln w="12700">
            <a:solidFill>
              <a:srgbClr val="20445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u="sng">
              <a:solidFill>
                <a:srgbClr val="0000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64032" y="355532"/>
            <a:ext cx="393818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it-IT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FUNZIONIGRAMMA agg. 10/2025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31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4" name="Immagine 2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5730" y="457200"/>
            <a:ext cx="1459812" cy="2088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329001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gramma del team.potx [Ripristinato]" id="{26BA6334-7346-43C5-8720-C5E79A1D1BB5}" vid="{73331581-AD2C-4421-82A1-FC35ACBB152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0" ma:contentTypeDescription="Create a new document." ma:contentTypeScope="" ma:versionID="e39e7e9e36de66d473ce04bb4ab2dbb8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9dc5994665da46609c24125788630d8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9D155B8-CF3B-40B2-A199-B2D809AA5FF7}">
  <ds:schemaRefs>
    <ds:schemaRef ds:uri="http://schemas.microsoft.com/office/infopath/2007/PartnerControls"/>
    <ds:schemaRef ds:uri="http://purl.org/dc/terms/"/>
    <ds:schemaRef ds:uri="16c05727-aa75-4e4a-9b5f-8a80a1165891"/>
    <ds:schemaRef ds:uri="http://www.w3.org/XML/1998/namespace"/>
    <ds:schemaRef ds:uri="http://schemas.microsoft.com/office/2006/documentManagement/types"/>
    <ds:schemaRef ds:uri="71af3243-3dd4-4a8d-8c0d-dd76da1f02a5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86D1C34-E5C8-4E3C-9110-4CAD839A80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1E9C3DF-B2B9-4914-B6CE-846E16DA574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Organigramma del team</Template>
  <TotalTime>15</TotalTime>
  <Words>205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Corbel</vt:lpstr>
      <vt:lpstr>Base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Tina Guida</dc:creator>
  <cp:lastModifiedBy>TINA GUIDA</cp:lastModifiedBy>
  <cp:revision>5</cp:revision>
  <dcterms:created xsi:type="dcterms:W3CDTF">2019-04-10T13:44:40Z</dcterms:created>
  <dcterms:modified xsi:type="dcterms:W3CDTF">2025-10-07T09:55:18Z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